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09" r:id="rId3"/>
    <p:sldId id="867" r:id="rId4"/>
    <p:sldId id="890" r:id="rId5"/>
    <p:sldId id="868" r:id="rId6"/>
    <p:sldId id="884" r:id="rId7"/>
    <p:sldId id="870" r:id="rId8"/>
    <p:sldId id="885" r:id="rId9"/>
    <p:sldId id="891" r:id="rId10"/>
    <p:sldId id="886" r:id="rId11"/>
    <p:sldId id="887" r:id="rId12"/>
    <p:sldId id="888" r:id="rId13"/>
    <p:sldId id="896" r:id="rId14"/>
    <p:sldId id="897" r:id="rId15"/>
    <p:sldId id="874" r:id="rId16"/>
    <p:sldId id="889" r:id="rId17"/>
    <p:sldId id="894" r:id="rId18"/>
    <p:sldId id="895" r:id="rId19"/>
    <p:sldId id="899" r:id="rId20"/>
    <p:sldId id="900" r:id="rId21"/>
    <p:sldId id="898" r:id="rId22"/>
    <p:sldId id="892" r:id="rId23"/>
    <p:sldId id="901" r:id="rId24"/>
    <p:sldId id="902" r:id="rId25"/>
    <p:sldId id="286" r:id="rId26"/>
    <p:sldId id="259" r:id="rId27"/>
  </p:sldIdLst>
  <p:sldSz cx="9144000" cy="5715000" type="screen16x1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1D0"/>
    <a:srgbClr val="D9D9D6"/>
    <a:srgbClr val="A7A8AA"/>
    <a:srgbClr val="63666A"/>
    <a:srgbClr val="EFDBB2"/>
    <a:srgbClr val="F3D54E"/>
    <a:srgbClr val="F2A900"/>
    <a:srgbClr val="A07400"/>
    <a:srgbClr val="AB3388"/>
    <a:srgbClr val="6B2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03307-B361-4CF4-BE71-4529452511A9}" v="3" dt="2022-11-21T11:23:59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18" autoAdjust="0"/>
    <p:restoredTop sz="62010" autoAdjust="0"/>
  </p:normalViewPr>
  <p:slideViewPr>
    <p:cSldViewPr snapToGrid="0" snapToObjects="1">
      <p:cViewPr varScale="1">
        <p:scale>
          <a:sx n="97" d="100"/>
          <a:sy n="97" d="100"/>
        </p:scale>
        <p:origin x="2379" y="65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54" y="164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taisinternationaltrade-my.sharepoint.com/personal/duncan_willson_trade_gov/Documents/Documents/Substantive_Materials/Stats/PRC_IP_Stats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taisinternationaltrade-my.sharepoint.com/personal/duncan_willson_trade_gov/Documents/Documents/Substantive_Materials/Stats/PRC_IP_Stats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U.S. Patent Applications in P.R.C.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Protection!$A$50:$A$59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Protection!$B$50:$B$59</c:f>
              <c:numCache>
                <c:formatCode>General</c:formatCode>
                <c:ptCount val="10"/>
                <c:pt idx="0">
                  <c:v>33556</c:v>
                </c:pt>
                <c:pt idx="1">
                  <c:v>34421</c:v>
                </c:pt>
                <c:pt idx="2">
                  <c:v>38997</c:v>
                </c:pt>
                <c:pt idx="3">
                  <c:v>43278</c:v>
                </c:pt>
                <c:pt idx="4">
                  <c:v>41736</c:v>
                </c:pt>
                <c:pt idx="5">
                  <c:v>42922</c:v>
                </c:pt>
                <c:pt idx="6" formatCode="0">
                  <c:v>45246</c:v>
                </c:pt>
                <c:pt idx="7">
                  <c:v>45556</c:v>
                </c:pt>
                <c:pt idx="8">
                  <c:v>43589</c:v>
                </c:pt>
                <c:pt idx="9">
                  <c:v>48609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89-4703-9ADA-6D30984DCE8B}"/>
            </c:ext>
          </c:extLst>
        </c:ser>
        <c:ser>
          <c:idx val="1"/>
          <c:order val="1"/>
          <c:tx>
            <c:v>P.R.C. Patent Applications in U.S.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Protection!$A$50:$A$59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Protection!$L$50:$L$59</c:f>
              <c:numCache>
                <c:formatCode>#,##0</c:formatCode>
                <c:ptCount val="10"/>
                <c:pt idx="0">
                  <c:v>13371</c:v>
                </c:pt>
                <c:pt idx="1">
                  <c:v>15496</c:v>
                </c:pt>
                <c:pt idx="2">
                  <c:v>19006</c:v>
                </c:pt>
                <c:pt idx="3">
                  <c:v>22374</c:v>
                </c:pt>
                <c:pt idx="4">
                  <c:v>27935</c:v>
                </c:pt>
                <c:pt idx="5">
                  <c:v>32127</c:v>
                </c:pt>
                <c:pt idx="6">
                  <c:v>37788</c:v>
                </c:pt>
                <c:pt idx="7">
                  <c:v>37323</c:v>
                </c:pt>
                <c:pt idx="8">
                  <c:v>47712</c:v>
                </c:pt>
                <c:pt idx="9">
                  <c:v>56479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89-4703-9ADA-6D30984DC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151600"/>
        <c:axId val="616151928"/>
      </c:lineChart>
      <c:catAx>
        <c:axId val="61615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151928"/>
        <c:crosses val="autoZero"/>
        <c:auto val="1"/>
        <c:lblAlgn val="ctr"/>
        <c:lblOffset val="100"/>
        <c:noMultiLvlLbl val="0"/>
      </c:catAx>
      <c:valAx>
        <c:axId val="61615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15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U.S. Trademark Applications in China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Protection!$A$121:$A$130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Protection!$F$121:$F$130</c:f>
              <c:numCache>
                <c:formatCode>General</c:formatCode>
                <c:ptCount val="10"/>
                <c:pt idx="0">
                  <c:v>28791</c:v>
                </c:pt>
                <c:pt idx="1">
                  <c:v>30875</c:v>
                </c:pt>
                <c:pt idx="2">
                  <c:v>29811</c:v>
                </c:pt>
                <c:pt idx="3">
                  <c:v>36877</c:v>
                </c:pt>
                <c:pt idx="4">
                  <c:v>34667</c:v>
                </c:pt>
                <c:pt idx="5">
                  <c:v>43565</c:v>
                </c:pt>
                <c:pt idx="6">
                  <c:v>50936</c:v>
                </c:pt>
                <c:pt idx="7">
                  <c:v>53612</c:v>
                </c:pt>
                <c:pt idx="8">
                  <c:v>50882</c:v>
                </c:pt>
                <c:pt idx="9">
                  <c:v>65951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4A-4895-9A5C-1351B67ABA33}"/>
            </c:ext>
          </c:extLst>
        </c:ser>
        <c:ser>
          <c:idx val="1"/>
          <c:order val="1"/>
          <c:tx>
            <c:v>P.R.C. Trademark Applications in U.S.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Protection!$A$121:$A$130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Protection!$O$121:$O$130</c:f>
              <c:numCache>
                <c:formatCode>General</c:formatCode>
                <c:ptCount val="10"/>
                <c:pt idx="0">
                  <c:v>2805</c:v>
                </c:pt>
                <c:pt idx="1">
                  <c:v>3482</c:v>
                </c:pt>
                <c:pt idx="2">
                  <c:v>5162</c:v>
                </c:pt>
                <c:pt idx="3">
                  <c:v>11695</c:v>
                </c:pt>
                <c:pt idx="4">
                  <c:v>26303</c:v>
                </c:pt>
                <c:pt idx="5">
                  <c:v>47166</c:v>
                </c:pt>
                <c:pt idx="6">
                  <c:v>54090</c:v>
                </c:pt>
                <c:pt idx="7">
                  <c:v>72324</c:v>
                </c:pt>
                <c:pt idx="8">
                  <c:v>98951</c:v>
                </c:pt>
                <c:pt idx="9">
                  <c:v>225254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4A-4895-9A5C-1351B67AB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508784"/>
        <c:axId val="698502552"/>
      </c:lineChart>
      <c:catAx>
        <c:axId val="69850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502552"/>
        <c:crosses val="autoZero"/>
        <c:auto val="1"/>
        <c:lblAlgn val="ctr"/>
        <c:lblOffset val="100"/>
        <c:noMultiLvlLbl val="0"/>
      </c:catAx>
      <c:valAx>
        <c:axId val="69850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50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11/18/2022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696913"/>
            <a:ext cx="55689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4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45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4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190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461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117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11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38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722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161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2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1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0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52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305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33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878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99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3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3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04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89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 Sans"/>
              <a:buNone/>
            </a:pPr>
            <a:endParaRPr lang="en-US" dirty="0"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616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49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51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B1ACE-5EB2-B245-8DCB-331A9858E0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0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BC9F8D49-474E-764F-BA9A-A887FD2831BF}" type="datetime1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6196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6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391428"/>
            <a:ext cx="4021100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98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-76"/>
          <a:stretch/>
        </p:blipFill>
        <p:spPr>
          <a:xfrm>
            <a:off x="0" y="42389"/>
            <a:ext cx="9150889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8241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BC9F8D49-474E-764F-BA9A-A887FD2831BF}" type="datetime1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8242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347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67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23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40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43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3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208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82082"/>
            <a:ext cx="5111750" cy="45230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0457"/>
            <a:ext cx="3008313" cy="35546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9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4896546"/>
            <a:ext cx="1322944" cy="4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goe UI Semibold" panose="020B0702040204020203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goe U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uncan.willson@trade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2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U.S.-China IP Relations - Normalization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2EAAF22-A554-4685-AFC6-C546BFD2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10" y="1080482"/>
            <a:ext cx="3869157" cy="247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4EC160-EE4D-442D-A81C-D91E749E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999" y="3583593"/>
            <a:ext cx="7366000" cy="21018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July 1979 – Bilateral Trade Agreement -</a:t>
            </a:r>
          </a:p>
          <a:p>
            <a:pPr lvl="1"/>
            <a:r>
              <a:rPr lang="en-US" dirty="0"/>
              <a:t>Art. 6 – “</a:t>
            </a:r>
            <a:r>
              <a:rPr lang="en-US" i="1" dirty="0"/>
              <a:t>Both Contracting Parties in their trade relations recognize the importance of effective protection of patents, trademarks and copyrights….</a:t>
            </a:r>
            <a:r>
              <a:rPr lang="en-US" dirty="0"/>
              <a:t>”</a:t>
            </a:r>
          </a:p>
          <a:p>
            <a:r>
              <a:rPr lang="en-US" dirty="0"/>
              <a:t>July 1979 - Delegation of PRC officials and scientists from the PRC Science and Technology Association visit US to learn about innovation and Patent Policy</a:t>
            </a:r>
          </a:p>
        </p:txBody>
      </p:sp>
    </p:spTree>
    <p:extLst>
      <p:ext uri="{BB962C8B-B14F-4D97-AF65-F5344CB8AC3E}">
        <p14:creationId xmlns:p14="http://schemas.microsoft.com/office/powerpoint/2010/main" val="102299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U.S.-China IP Relations – Post-WTO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AC33A-0EFA-47B1-9E02-6464DABD6A6D}"/>
              </a:ext>
            </a:extLst>
          </p:cNvPr>
          <p:cNvSpPr txBox="1">
            <a:spLocks/>
          </p:cNvSpPr>
          <p:nvPr/>
        </p:nvSpPr>
        <p:spPr>
          <a:xfrm>
            <a:off x="1174751" y="1439153"/>
            <a:ext cx="4155546" cy="3729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2007 WTO Case</a:t>
            </a:r>
          </a:p>
          <a:p>
            <a:pPr marL="380985" lvl="1" indent="0">
              <a:buFont typeface="Arial"/>
              <a:buNone/>
            </a:pPr>
            <a:endParaRPr lang="en-US" sz="1600" dirty="0"/>
          </a:p>
          <a:p>
            <a:r>
              <a:rPr lang="en-US" sz="2000" dirty="0"/>
              <a:t>Final Decision: </a:t>
            </a:r>
            <a:r>
              <a:rPr lang="en-US" sz="2000" i="1" u="sng" dirty="0"/>
              <a:t>Mixed</a:t>
            </a:r>
          </a:p>
          <a:p>
            <a:pPr lvl="1"/>
            <a:r>
              <a:rPr lang="en-US" sz="1600" dirty="0"/>
              <a:t>US failed to demonstrate that China's criminal thresholds for infringement were inconsistent with Art. 61 of the TRIPS Agreement</a:t>
            </a:r>
          </a:p>
          <a:p>
            <a:pPr lvl="1"/>
            <a:r>
              <a:rPr lang="en-US" sz="1600" dirty="0"/>
              <a:t>But: Art. 4 of the Copyright Law found to be inconsistent with China's obligations under TRIPS and the Berne Convention</a:t>
            </a:r>
          </a:p>
          <a:p>
            <a:pPr lvl="1"/>
            <a:r>
              <a:rPr lang="en-US" sz="1600" dirty="0"/>
              <a:t>Customs measures allowing for removal of infringing trademark prior to sale at public auction found to be impermissible.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484774D-735D-4419-BDB5-84A03AF3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83" y="1882511"/>
            <a:ext cx="2292614" cy="194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71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U.S.-China IP Relations – Post-WTO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BF5C90-C3DC-471F-801C-B33C2AD8C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MOUs Signed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400" dirty="0"/>
              <a:t>USPTO signs MOUs with SIPO, NCA, and SAIC in 2008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sz="1400" b="1" dirty="0"/>
              <a:t>U.S.-China Innovation Dialogue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Launched in 2010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r>
              <a:rPr lang="en-US" sz="1400" b="1" dirty="0"/>
              <a:t>Cooperative Framework Agreement (CFA)</a:t>
            </a:r>
          </a:p>
          <a:p>
            <a:pPr lvl="1"/>
            <a:r>
              <a:rPr lang="en-US" sz="1400" dirty="0"/>
              <a:t>Signed by USPTO, USTR, and </a:t>
            </a:r>
            <a:r>
              <a:rPr lang="en-US" sz="1400" dirty="0" err="1"/>
              <a:t>MofCOM</a:t>
            </a:r>
            <a:r>
              <a:rPr lang="en-US" sz="1400" dirty="0"/>
              <a:t> in Chengdu, November 21, 2011</a:t>
            </a:r>
          </a:p>
          <a:p>
            <a:pPr lvl="1"/>
            <a:endParaRPr lang="en-US" sz="1400" dirty="0"/>
          </a:p>
          <a:p>
            <a:r>
              <a:rPr lang="en-US" sz="1400" b="1" dirty="0"/>
              <a:t>Jiangsu Memorandum of Understanding (MOU)</a:t>
            </a:r>
          </a:p>
          <a:p>
            <a:pPr lvl="1"/>
            <a:r>
              <a:rPr lang="en-US" sz="1400" dirty="0"/>
              <a:t>Signed on July 21, 2011 </a:t>
            </a:r>
          </a:p>
          <a:p>
            <a:pPr lvl="1"/>
            <a:r>
              <a:rPr lang="en-US" sz="1400" dirty="0"/>
              <a:t>First-of-its-kind, MOU between the USPTO and a sub-national government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6" name="Picture 2" descr="http://images.forbes.com/media/2010/03/24/0324_united-states-china-flags_390x220.jpg">
            <a:extLst>
              <a:ext uri="{FF2B5EF4-FFF2-40B4-BE49-F238E27FC236}">
                <a16:creationId xmlns:a16="http://schemas.microsoft.com/office/drawing/2014/main" id="{1B17F9F1-1FF4-49BB-92D7-2E615FE7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05600"/>
            <a:ext cx="4038600" cy="227818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1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U.S.-China IP Relations – Phase One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BF5C90-C3DC-471F-801C-B33C2AD8C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82704"/>
            <a:ext cx="4363156" cy="34223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U.S.-China Economic and Trade Agreement Signed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January 15, 2020 ; Effective February 14, 2020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b="1" dirty="0"/>
              <a:t>8 Chapters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IP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Tech Transfer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Trade in Food and Ag Products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Financial Services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Macro/Exchange Rate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Expanding Trade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Evaluation/Dispute Resolution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/>
          </a:p>
        </p:txBody>
      </p:sp>
      <p:pic>
        <p:nvPicPr>
          <p:cNvPr id="6" name="Picture 2" descr="http://images.forbes.com/media/2010/03/24/0324_united-states-china-flags_390x220.jpg">
            <a:extLst>
              <a:ext uri="{FF2B5EF4-FFF2-40B4-BE49-F238E27FC236}">
                <a16:creationId xmlns:a16="http://schemas.microsoft.com/office/drawing/2014/main" id="{1B17F9F1-1FF4-49BB-92D7-2E615FE7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05600"/>
            <a:ext cx="4038600" cy="227818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743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U.S.-China IP Relations – Phase One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BF5C90-C3DC-471F-801C-B33C2AD8C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20615"/>
            <a:ext cx="4363156" cy="3422385"/>
          </a:xfrm>
        </p:spPr>
        <p:txBody>
          <a:bodyPr>
            <a:noAutofit/>
          </a:bodyPr>
          <a:lstStyle/>
          <a:p>
            <a:r>
              <a:rPr lang="en-US" sz="1600" b="1" dirty="0"/>
              <a:t>IP Chapter</a:t>
            </a:r>
          </a:p>
          <a:p>
            <a:pPr lvl="1"/>
            <a:r>
              <a:rPr lang="en-US" sz="1600" dirty="0"/>
              <a:t>Trade Secrets / CBI</a:t>
            </a:r>
          </a:p>
          <a:p>
            <a:pPr lvl="1"/>
            <a:r>
              <a:rPr lang="en-US" sz="1600" dirty="0"/>
              <a:t>Pharma-related IP</a:t>
            </a:r>
          </a:p>
          <a:p>
            <a:pPr lvl="1"/>
            <a:r>
              <a:rPr lang="en-US" sz="1600" dirty="0"/>
              <a:t>Patents</a:t>
            </a:r>
          </a:p>
          <a:p>
            <a:pPr lvl="1"/>
            <a:r>
              <a:rPr lang="en-US" sz="1600" dirty="0"/>
              <a:t>E-Commerce Piracy/Counterfeiting</a:t>
            </a:r>
          </a:p>
          <a:p>
            <a:pPr lvl="1"/>
            <a:r>
              <a:rPr lang="en-US" sz="1600" dirty="0"/>
              <a:t>Geographical Indications</a:t>
            </a:r>
          </a:p>
          <a:p>
            <a:pPr lvl="1"/>
            <a:r>
              <a:rPr lang="en-US" sz="1600" dirty="0"/>
              <a:t>Manufacture/Export of Pirated/Counterfeit Goods</a:t>
            </a:r>
          </a:p>
          <a:p>
            <a:pPr lvl="1"/>
            <a:r>
              <a:rPr lang="en-US" sz="1600" dirty="0"/>
              <a:t>Bad Faith Trademarks</a:t>
            </a:r>
          </a:p>
          <a:p>
            <a:pPr lvl="1"/>
            <a:r>
              <a:rPr lang="en-US" sz="1600" dirty="0"/>
              <a:t>Judicial Enforcement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Bilateral Cooperation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Technical Calls</a:t>
            </a:r>
          </a:p>
          <a:p>
            <a:r>
              <a:rPr lang="en-US" sz="1600" dirty="0"/>
              <a:t>Written Exchanges</a:t>
            </a:r>
          </a:p>
        </p:txBody>
      </p:sp>
      <p:pic>
        <p:nvPicPr>
          <p:cNvPr id="6" name="Picture 2" descr="http://images.forbes.com/media/2010/03/24/0324_united-states-china-flags_390x220.jpg">
            <a:extLst>
              <a:ext uri="{FF2B5EF4-FFF2-40B4-BE49-F238E27FC236}">
                <a16:creationId xmlns:a16="http://schemas.microsoft.com/office/drawing/2014/main" id="{1B17F9F1-1FF4-49BB-92D7-2E615FE7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05600"/>
            <a:ext cx="4038600" cy="227818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6691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U.S. – China IP Relations: </a:t>
            </a:r>
            <a:br>
              <a:rPr lang="en-US" b="1" dirty="0"/>
            </a:br>
            <a:r>
              <a:rPr lang="en-US" b="1" dirty="0"/>
              <a:t>Current &amp; Future Cooperation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9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U.S.-China IP Relations – Collaboration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B90E05-D46C-4070-A4D0-8FAE66FA5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0" y="4255207"/>
            <a:ext cx="6902450" cy="10350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China as an IP Stakeholder  </a:t>
            </a:r>
            <a:r>
              <a:rPr lang="en-US" dirty="0"/>
              <a:t>- David Kappos, then Under Secretary of Commerce for Intellectual Property and Director of the USPTO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 descr="http://zgjsmy.com/zcuploadfile/20120608082104672.jpg">
            <a:extLst>
              <a:ext uri="{FF2B5EF4-FFF2-40B4-BE49-F238E27FC236}">
                <a16:creationId xmlns:a16="http://schemas.microsoft.com/office/drawing/2014/main" id="{54CD5D92-622F-4738-ADB1-52417A14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71" y="1505392"/>
            <a:ext cx="3778250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2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Patent Filings: U.S. in P.R.C. / P.R.C. in U.S.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FD0EE64-85CA-4F53-955C-588B84F8E0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646394"/>
              </p:ext>
            </p:extLst>
          </p:nvPr>
        </p:nvGraphicFramePr>
        <p:xfrm>
          <a:off x="1420585" y="1196617"/>
          <a:ext cx="6302829" cy="397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382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Trademark Filings: U.S. in P.R.C. / P.R.C. in U.S.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42A77A-36AE-4A6F-ABF6-E3E4AC3144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488067"/>
              </p:ext>
            </p:extLst>
          </p:nvPr>
        </p:nvGraphicFramePr>
        <p:xfrm>
          <a:off x="1439635" y="1196609"/>
          <a:ext cx="6264729" cy="396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8184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U.S.-China IP Relations – Engagement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58CD97-D4D8-4626-8253-B3BF9EAE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632416"/>
          </a:xfrm>
        </p:spPr>
        <p:txBody>
          <a:bodyPr>
            <a:normAutofit/>
          </a:bodyPr>
          <a:lstStyle/>
          <a:p>
            <a:r>
              <a:rPr lang="en-US" dirty="0"/>
              <a:t>Central-level</a:t>
            </a:r>
          </a:p>
          <a:p>
            <a:pPr lvl="1"/>
            <a:r>
              <a:rPr lang="en-US" dirty="0"/>
              <a:t>CNIPA</a:t>
            </a:r>
          </a:p>
          <a:p>
            <a:pPr lvl="2"/>
            <a:r>
              <a:rPr lang="en-US" dirty="0"/>
              <a:t>Work Plan</a:t>
            </a:r>
          </a:p>
          <a:p>
            <a:pPr lvl="2"/>
            <a:r>
              <a:rPr lang="en-US" dirty="0"/>
              <a:t>Joint Seminars</a:t>
            </a:r>
          </a:p>
          <a:p>
            <a:pPr lvl="2"/>
            <a:r>
              <a:rPr lang="en-US" dirty="0"/>
              <a:t>Meetings</a:t>
            </a:r>
          </a:p>
          <a:p>
            <a:pPr lvl="1"/>
            <a:r>
              <a:rPr lang="en-US" dirty="0"/>
              <a:t>SPC, SPP, SAMR, NCAC, GACC</a:t>
            </a:r>
          </a:p>
          <a:p>
            <a:pPr lvl="1"/>
            <a:r>
              <a:rPr lang="en-US" dirty="0"/>
              <a:t>CTA, QBPC</a:t>
            </a:r>
          </a:p>
        </p:txBody>
      </p:sp>
    </p:spTree>
    <p:extLst>
      <p:ext uri="{BB962C8B-B14F-4D97-AF65-F5344CB8AC3E}">
        <p14:creationId xmlns:p14="http://schemas.microsoft.com/office/powerpoint/2010/main" val="54740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972408"/>
            <a:ext cx="8314765" cy="1225021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U.S.-China IP Relations: Past, Present &amp;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658241"/>
            <a:ext cx="7086600" cy="146050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Duncan F. Willson</a:t>
            </a:r>
          </a:p>
          <a:p>
            <a:pPr algn="l"/>
            <a:r>
              <a:rPr lang="en-US" sz="2000" dirty="0"/>
              <a:t>IP Counselor, US Embassy, Beijing</a:t>
            </a:r>
          </a:p>
          <a:p>
            <a:pPr algn="l"/>
            <a:r>
              <a:rPr lang="en-US" sz="2000" dirty="0"/>
              <a:t>November 29, 2022</a:t>
            </a:r>
          </a:p>
        </p:txBody>
      </p:sp>
    </p:spTree>
    <p:extLst>
      <p:ext uri="{BB962C8B-B14F-4D97-AF65-F5344CB8AC3E}">
        <p14:creationId xmlns:p14="http://schemas.microsoft.com/office/powerpoint/2010/main" val="398675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U.S.-China IP Relations – Engagement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58CD97-D4D8-4626-8253-B3BF9EAE0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Virtual Seminars – Public / Non-Public</a:t>
            </a:r>
          </a:p>
          <a:p>
            <a:pPr lvl="1"/>
            <a:r>
              <a:rPr lang="en-US" dirty="0"/>
              <a:t>Patents</a:t>
            </a:r>
          </a:p>
          <a:p>
            <a:pPr lvl="2"/>
            <a:r>
              <a:rPr lang="en-US" dirty="0"/>
              <a:t>Patent Linkage</a:t>
            </a:r>
          </a:p>
          <a:p>
            <a:pPr lvl="2"/>
            <a:r>
              <a:rPr lang="en-US" dirty="0"/>
              <a:t>Patent Classifications</a:t>
            </a:r>
          </a:p>
          <a:p>
            <a:pPr lvl="2"/>
            <a:r>
              <a:rPr lang="en-US" dirty="0"/>
              <a:t>Patent Quality Management</a:t>
            </a:r>
          </a:p>
          <a:p>
            <a:pPr lvl="1"/>
            <a:r>
              <a:rPr lang="en-US" dirty="0"/>
              <a:t>Industrial Designs</a:t>
            </a:r>
          </a:p>
          <a:p>
            <a:pPr lvl="1"/>
            <a:r>
              <a:rPr lang="en-US" dirty="0"/>
              <a:t>Trademark Protection</a:t>
            </a:r>
          </a:p>
        </p:txBody>
      </p:sp>
    </p:spTree>
    <p:extLst>
      <p:ext uri="{BB962C8B-B14F-4D97-AF65-F5344CB8AC3E}">
        <p14:creationId xmlns:p14="http://schemas.microsoft.com/office/powerpoint/2010/main" val="3696408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U.S.-China IP Relations – Engagement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58CD97-D4D8-4626-8253-B3BF9EAE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8073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Local-level </a:t>
            </a:r>
          </a:p>
          <a:p>
            <a:pPr lvl="1"/>
            <a:r>
              <a:rPr lang="en-US" dirty="0"/>
              <a:t>Shanghai / Guangzhou IP Attache</a:t>
            </a:r>
          </a:p>
          <a:p>
            <a:pPr lvl="2"/>
            <a:r>
              <a:rPr lang="en-US" dirty="0"/>
              <a:t>IPOs</a:t>
            </a:r>
          </a:p>
          <a:p>
            <a:pPr lvl="2"/>
            <a:r>
              <a:rPr lang="en-US" dirty="0"/>
              <a:t>Courts</a:t>
            </a:r>
          </a:p>
          <a:p>
            <a:pPr lvl="2"/>
            <a:r>
              <a:rPr lang="en-US" dirty="0"/>
              <a:t>Customs</a:t>
            </a:r>
          </a:p>
          <a:p>
            <a:pPr lvl="2"/>
            <a:r>
              <a:rPr lang="en-US" dirty="0"/>
              <a:t>Technology Platforms</a:t>
            </a:r>
          </a:p>
          <a:p>
            <a:r>
              <a:rPr lang="en-US" dirty="0"/>
              <a:t>Phase One Engagement</a:t>
            </a:r>
          </a:p>
          <a:p>
            <a:pPr lvl="1"/>
            <a:r>
              <a:rPr lang="en-US" dirty="0"/>
              <a:t>Technical Calls</a:t>
            </a:r>
          </a:p>
          <a:p>
            <a:pPr lvl="1"/>
            <a:r>
              <a:rPr lang="en-US" dirty="0"/>
              <a:t>Written Exchanges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7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U.S.-China IP Relations – Collaboration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0AD0A1-D840-4EBB-8CFE-0E0519E7B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1" y="4083050"/>
            <a:ext cx="6711949" cy="1085850"/>
          </a:xfrm>
        </p:spPr>
        <p:txBody>
          <a:bodyPr>
            <a:normAutofit/>
          </a:bodyPr>
          <a:lstStyle/>
          <a:p>
            <a:r>
              <a:rPr lang="en-US" dirty="0"/>
              <a:t>International Collaboration</a:t>
            </a:r>
          </a:p>
          <a:p>
            <a:pPr lvl="1"/>
            <a:r>
              <a:rPr lang="en-US" dirty="0"/>
              <a:t>IP5, TM5, ID5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08BD949-1653-460B-A414-6A613577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292225"/>
            <a:ext cx="4667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94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U.S.-China IP Relations – 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69E91-0A52-4886-A4C1-A86AAD618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Active Research &amp; Reporting</a:t>
            </a:r>
          </a:p>
          <a:p>
            <a:pPr lvl="1"/>
            <a:r>
              <a:rPr lang="en-US" dirty="0"/>
              <a:t>Non-Market Factors driving filing trends in China &amp; Abroad</a:t>
            </a:r>
          </a:p>
          <a:p>
            <a:r>
              <a:rPr lang="en-US" dirty="0"/>
              <a:t>Work with Partners</a:t>
            </a:r>
          </a:p>
          <a:p>
            <a:pPr lvl="1"/>
            <a:r>
              <a:rPr lang="en-US" dirty="0"/>
              <a:t>Like-minded IP Offices and Officers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2E5E8D-E957-4CD6-9E1B-9D61DDB1F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604" y="1333500"/>
            <a:ext cx="2643792" cy="3422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009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U.S.-China IP Relations – Future?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69E91-0A52-4886-A4C1-A86AAD618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Hard to Predict</a:t>
            </a:r>
          </a:p>
          <a:p>
            <a:endParaRPr lang="en-US" dirty="0"/>
          </a:p>
          <a:p>
            <a:r>
              <a:rPr lang="en-US" dirty="0"/>
              <a:t>Continued Engagement Needed </a:t>
            </a:r>
          </a:p>
          <a:p>
            <a:endParaRPr lang="en-US" dirty="0"/>
          </a:p>
          <a:p>
            <a:r>
              <a:rPr lang="en-US" dirty="0"/>
              <a:t>IP System / Technologies Always Evolving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D5E06-557B-4DC0-A49A-4A5AC14D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248" y="1262080"/>
            <a:ext cx="2843178" cy="3953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E1E001-EF38-43EB-BCA8-152E0BFFB241}"/>
              </a:ext>
            </a:extLst>
          </p:cNvPr>
          <p:cNvSpPr txBox="1"/>
          <p:nvPr/>
        </p:nvSpPr>
        <p:spPr>
          <a:xfrm>
            <a:off x="6813837" y="5205365"/>
            <a:ext cx="15231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© 1989 Universal City Studios, Inc</a:t>
            </a:r>
          </a:p>
        </p:txBody>
      </p:sp>
    </p:spTree>
    <p:extLst>
      <p:ext uri="{BB962C8B-B14F-4D97-AF65-F5344CB8AC3E}">
        <p14:creationId xmlns:p14="http://schemas.microsoft.com/office/powerpoint/2010/main" val="3784350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562"/>
            <a:ext cx="8229600" cy="9525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Questions?</a:t>
            </a:r>
            <a:b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altLang="zh-CN" sz="2000" dirty="0">
              <a:cs typeface="Segoe UI Semibold" panose="020B07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CN" sz="2000" dirty="0">
              <a:cs typeface="Segoe UI Semibold" panose="020B07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CN" sz="2000" dirty="0">
              <a:cs typeface="Segoe UI Semibold" panose="020B07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CN" sz="2000" dirty="0">
              <a:cs typeface="Segoe UI Semibold" panose="020B07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CN" sz="2000" dirty="0">
              <a:cs typeface="Segoe UI Semibold" panose="020B07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>
                <a:cs typeface="Segoe UI Semibold" panose="020B0702040204020203" pitchFamily="34" charset="0"/>
              </a:rPr>
              <a:t>Duncan Willson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cs typeface="Segoe UI Semibold" panose="020B0702040204020203" pitchFamily="34" charset="0"/>
              </a:rPr>
              <a:t>Intellectual Property Counselor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cs typeface="Segoe UI Semibold" panose="020B0702040204020203" pitchFamily="34" charset="0"/>
              </a:rPr>
              <a:t>U.S. Embassy, Beijing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cs typeface="Segoe UI Semibold" panose="020B0702040204020203" pitchFamily="34" charset="0"/>
              </a:rPr>
              <a:t>Phone: +86 10 8531 4812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cs typeface="Segoe UI Semibold" panose="020B0702040204020203" pitchFamily="34" charset="0"/>
              </a:rPr>
              <a:t>Email: </a:t>
            </a:r>
            <a:r>
              <a:rPr lang="en-US" sz="2000" dirty="0">
                <a:cs typeface="Segoe UI Semibold" panose="020B0702040204020203" pitchFamily="34" charset="0"/>
                <a:hlinkClick r:id="rId3"/>
              </a:rPr>
              <a:t>Duncan.willson@trade.gov</a:t>
            </a:r>
            <a:r>
              <a:rPr lang="en-US" sz="2000" dirty="0">
                <a:cs typeface="Segoe UI Semibold" panose="020B0702040204020203" pitchFamily="34" charset="0"/>
              </a:rPr>
              <a:t> (2 L’s)</a:t>
            </a:r>
          </a:p>
          <a:p>
            <a:endParaRPr lang="en-US" dirty="0"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57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34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U.S.-China IP Relations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Developments</a:t>
            </a:r>
          </a:p>
          <a:p>
            <a:endParaRPr lang="en-US" dirty="0"/>
          </a:p>
          <a:p>
            <a:r>
              <a:rPr lang="en-US" dirty="0"/>
              <a:t>Normalization &amp; Post-WTO</a:t>
            </a:r>
          </a:p>
          <a:p>
            <a:endParaRPr lang="en-US" dirty="0"/>
          </a:p>
          <a:p>
            <a:r>
              <a:rPr lang="en-US" dirty="0"/>
              <a:t>Current &amp; Future Cooperation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4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U.S. – China IP Relations: </a:t>
            </a:r>
            <a:br>
              <a:rPr lang="en-US" b="1" dirty="0"/>
            </a:br>
            <a:r>
              <a:rPr lang="en-US" b="1" dirty="0"/>
              <a:t>Early Developments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9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U.S.-China IP Relations – Early Developments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241551"/>
            <a:ext cx="4349750" cy="291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195" lvl="1" indent="-285739" defTabSz="380985">
              <a:buFont typeface="Arial" panose="020B0604020202020204" pitchFamily="34" charset="0"/>
              <a:buChar char="•"/>
            </a:pPr>
            <a:r>
              <a:rPr lang="en-US" sz="1833" dirty="0">
                <a:solidFill>
                  <a:prstClr val="black"/>
                </a:solidFill>
                <a:latin typeface="Segoe UI"/>
              </a:rPr>
              <a:t>Issue: Contractual restrictions on use of the patented "Bonsack Cigarette Machine" after patent expired</a:t>
            </a:r>
          </a:p>
          <a:p>
            <a:pPr marL="619100" lvl="1" indent="-238115" defTabSz="380985">
              <a:buFont typeface="Arial" panose="020B0604020202020204" pitchFamily="34" charset="0"/>
              <a:buChar char="•"/>
            </a:pPr>
            <a:endParaRPr lang="en-US" sz="1833" dirty="0">
              <a:solidFill>
                <a:prstClr val="black"/>
              </a:solidFill>
              <a:latin typeface="Segoe UI"/>
            </a:endParaRPr>
          </a:p>
          <a:p>
            <a:pPr marL="619100" lvl="1" indent="-238115" defTabSz="380985">
              <a:buFont typeface="Arial" panose="020B0604020202020204" pitchFamily="34" charset="0"/>
              <a:buChar char="•"/>
            </a:pPr>
            <a:r>
              <a:rPr lang="en-US" sz="1833" dirty="0">
                <a:solidFill>
                  <a:prstClr val="black"/>
                </a:solidFill>
                <a:latin typeface="Segoe UI"/>
              </a:rPr>
              <a:t>Court? U.S. Consulate, with Consul-General serving as judge</a:t>
            </a:r>
          </a:p>
          <a:p>
            <a:pPr marL="619100" lvl="1" indent="-238115" defTabSz="380985">
              <a:buFont typeface="Arial" panose="020B0604020202020204" pitchFamily="34" charset="0"/>
              <a:buChar char="•"/>
            </a:pPr>
            <a:endParaRPr lang="en-US" sz="1833" dirty="0">
              <a:solidFill>
                <a:prstClr val="black"/>
              </a:solidFill>
              <a:latin typeface="Segoe UI"/>
            </a:endParaRPr>
          </a:p>
          <a:p>
            <a:pPr marL="619100" lvl="1" indent="-238115" defTabSz="380985">
              <a:buFont typeface="Arial" panose="020B0604020202020204" pitchFamily="34" charset="0"/>
              <a:buChar char="•"/>
            </a:pPr>
            <a:r>
              <a:rPr lang="en-US" sz="1833" dirty="0">
                <a:solidFill>
                  <a:prstClr val="black"/>
                </a:solidFill>
                <a:latin typeface="Segoe UI"/>
              </a:rPr>
              <a:t>Applicable Law? U.S. Law applied to acts occurring in China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65" y="2286000"/>
            <a:ext cx="3194002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530983"/>
            <a:ext cx="6858000" cy="65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195" indent="-285739" defTabSz="380985">
              <a:buFont typeface="Arial" panose="020B0604020202020204" pitchFamily="34" charset="0"/>
              <a:buChar char="•"/>
            </a:pPr>
            <a:r>
              <a:rPr lang="en-US" sz="1833" dirty="0">
                <a:solidFill>
                  <a:prstClr val="black"/>
                </a:solidFill>
                <a:latin typeface="Segoe UI"/>
              </a:rPr>
              <a:t>First Patent Case in China – July 1, 1897: R.W. Mustard and C.C. Bennett v. G.H. Wright</a:t>
            </a:r>
          </a:p>
        </p:txBody>
      </p:sp>
    </p:spTree>
    <p:extLst>
      <p:ext uri="{BB962C8B-B14F-4D97-AF65-F5344CB8AC3E}">
        <p14:creationId xmlns:p14="http://schemas.microsoft.com/office/powerpoint/2010/main" val="8911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U.S.-China IP Relations – Early Developments</a:t>
            </a:r>
          </a:p>
        </p:txBody>
      </p:sp>
      <p:pic>
        <p:nvPicPr>
          <p:cNvPr id="8" name="Shape 156">
            <a:extLst>
              <a:ext uri="{FF2B5EF4-FFF2-40B4-BE49-F238E27FC236}">
                <a16:creationId xmlns:a16="http://schemas.microsoft.com/office/drawing/2014/main" id="{6E3185EB-2F20-4FA5-8E1F-5439D555B8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4040" y="1262079"/>
            <a:ext cx="5594349" cy="3521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83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U.S.-China IP Relations – Early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806" y="1080026"/>
            <a:ext cx="7804150" cy="400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1903 Treaty between the U.S. and China:</a:t>
            </a:r>
          </a:p>
          <a:p>
            <a:pPr marL="0" indent="0">
              <a:buNone/>
            </a:pPr>
            <a:endParaRPr lang="en-US" sz="1400" dirty="0"/>
          </a:p>
          <a:p>
            <a:pPr lvl="1">
              <a:spcAft>
                <a:spcPts val="600"/>
              </a:spcAft>
            </a:pPr>
            <a:r>
              <a:rPr lang="en-US" sz="1400" dirty="0"/>
              <a:t>“</a:t>
            </a:r>
            <a:r>
              <a:rPr lang="en-US" sz="1400" i="1" dirty="0"/>
              <a:t>The United States of America and His Majesty the Emperor of China, being animated by an earnest desire to extend further the commercial relations between them...</a:t>
            </a:r>
            <a:r>
              <a:rPr lang="en-US" sz="1400" dirty="0"/>
              <a:t>”</a:t>
            </a:r>
          </a:p>
          <a:p>
            <a:pPr lvl="1">
              <a:spcAft>
                <a:spcPts val="600"/>
              </a:spcAft>
            </a:pPr>
            <a:r>
              <a:rPr lang="en-US" sz="1400" b="1" dirty="0"/>
              <a:t>Art. 9 – Trademark Protection: </a:t>
            </a:r>
            <a:r>
              <a:rPr lang="en-US" sz="1400" dirty="0"/>
              <a:t>U.S. trademarks registered “</a:t>
            </a:r>
            <a:r>
              <a:rPr lang="en-US" sz="1400" i="1" dirty="0"/>
              <a:t>by the proper authorities</a:t>
            </a:r>
            <a:r>
              <a:rPr lang="en-US" sz="1400" dirty="0"/>
              <a:t>” “</a:t>
            </a:r>
            <a:r>
              <a:rPr lang="en-US" sz="1400" i="1" dirty="0"/>
              <a:t>at such offices as the Chinese Government will establish for such purpose, on payment of a reasonable fee, after due investigation by the Chinese authorities</a:t>
            </a:r>
            <a:r>
              <a:rPr lang="en-US" sz="1400" dirty="0"/>
              <a:t>” would be afforded protection in China</a:t>
            </a:r>
          </a:p>
          <a:p>
            <a:pPr lvl="1">
              <a:spcAft>
                <a:spcPts val="600"/>
              </a:spcAft>
            </a:pPr>
            <a:r>
              <a:rPr lang="en-US" sz="1400" b="1" dirty="0"/>
              <a:t>Art. 10 – Patent Protection</a:t>
            </a:r>
            <a:r>
              <a:rPr lang="en-US" sz="1400" dirty="0"/>
              <a:t>: “</a:t>
            </a:r>
            <a:r>
              <a:rPr lang="en-US" sz="1400" i="1" dirty="0"/>
              <a:t>The Government of China now agrees that it will establish a Patent Office</a:t>
            </a:r>
            <a:r>
              <a:rPr lang="en-US" sz="1400" dirty="0"/>
              <a:t>”, after which laws with regards to inventions shall be passed and "</a:t>
            </a:r>
            <a:r>
              <a:rPr lang="en-US" sz="1400" i="1" dirty="0"/>
              <a:t>after the payment of the prescribed fees</a:t>
            </a:r>
            <a:r>
              <a:rPr lang="en-US" sz="1400" dirty="0"/>
              <a:t>," this patent office will "</a:t>
            </a:r>
            <a:r>
              <a:rPr lang="en-US" sz="1400" i="1" dirty="0"/>
              <a:t>issue certificates of protection</a:t>
            </a:r>
            <a:r>
              <a:rPr lang="en-US" sz="1400" dirty="0"/>
              <a:t>“</a:t>
            </a:r>
          </a:p>
          <a:p>
            <a:pPr lvl="1">
              <a:spcAft>
                <a:spcPts val="600"/>
              </a:spcAft>
            </a:pPr>
            <a:r>
              <a:rPr lang="en-US" sz="1400" b="1" dirty="0"/>
              <a:t>Art. 11 – Copyright Protection: </a:t>
            </a:r>
            <a:r>
              <a:rPr lang="en-US" sz="1400" dirty="0">
                <a:latin typeface="Segoe UI Body"/>
                <a:cs typeface="Segoe UI Body"/>
              </a:rPr>
              <a:t>“</a:t>
            </a:r>
            <a:r>
              <a:rPr lang="en-US" sz="1400" i="1" dirty="0">
                <a:latin typeface="Segoe UI Body"/>
                <a:cs typeface="Segoe UI Body"/>
              </a:rPr>
              <a:t>The Government of China…now agrees to give full protection, in the same way and manner and subject to the same conditions upon which it agrees to protect trade-marks, to all citizens of the United States who are authors, designers or proprietors of any book, map, print or engraving especially prepared for the use and education of the Chinese people </a:t>
            </a:r>
            <a:r>
              <a:rPr lang="en-US" sz="1400" dirty="0">
                <a:latin typeface="Segoe UI Body"/>
                <a:cs typeface="Segoe UI Body"/>
              </a:rPr>
              <a:t>…“ </a:t>
            </a:r>
          </a:p>
        </p:txBody>
      </p:sp>
    </p:spTree>
    <p:extLst>
      <p:ext uri="{BB962C8B-B14F-4D97-AF65-F5344CB8AC3E}">
        <p14:creationId xmlns:p14="http://schemas.microsoft.com/office/powerpoint/2010/main" val="320846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Post-Qing Cooperation; Post-Revolution Isolation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3A8D8C-AA37-4AD3-B91F-127A3FF1F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1946 – FCN Treaty signed between Republic of China (ROC) and U.S.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Nationals of either Party shall enjoy “</a:t>
            </a:r>
            <a:r>
              <a:rPr lang="en-US" sz="1500" i="1"/>
              <a:t>all rights and privileges of whatever nature in copyrights, patents, trademarks, trade names, and other literary, artistic and industrial property, upon compliance with the applicable laws and regulations</a:t>
            </a:r>
            <a:r>
              <a:rPr lang="en-US" sz="1500"/>
              <a:t>”…”</a:t>
            </a:r>
            <a:r>
              <a:rPr lang="en-US" sz="1500" b="1" i="1"/>
              <a:t>upon terms no less favorable than </a:t>
            </a:r>
            <a:r>
              <a:rPr lang="en-US" sz="1500" i="1"/>
              <a:t>are or may hereafter be accorded to</a:t>
            </a:r>
            <a:r>
              <a:rPr lang="en-US" sz="1500"/>
              <a:t>” its own nationals.</a:t>
            </a:r>
          </a:p>
          <a:p>
            <a:pPr marL="380985" lvl="1" indent="0">
              <a:lnSpc>
                <a:spcPct val="90000"/>
              </a:lnSpc>
              <a:buNone/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1949 – U.S. and China severed economic relations</a:t>
            </a:r>
          </a:p>
        </p:txBody>
      </p:sp>
      <p:pic>
        <p:nvPicPr>
          <p:cNvPr id="7" name="Picture 4" descr="http://www.npm.gov.tw/exh100/diplomatic/images/img_s071.jpg">
            <a:extLst>
              <a:ext uri="{FF2B5EF4-FFF2-40B4-BE49-F238E27FC236}">
                <a16:creationId xmlns:a16="http://schemas.microsoft.com/office/drawing/2014/main" id="{83361A0E-3DB7-48CD-9102-F4A2A175C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9134" y="1435100"/>
            <a:ext cx="3479800" cy="294884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7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U.S. – China IP Relations: </a:t>
            </a:r>
            <a:br>
              <a:rPr lang="en-US" b="1" dirty="0"/>
            </a:br>
            <a:r>
              <a:rPr lang="en-US" b="1" dirty="0"/>
              <a:t>Normalization &amp; Post-WTO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54656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master navy">
  <a:themeElements>
    <a:clrScheme name="USPTO Brand 1">
      <a:dk1>
        <a:sysClr val="windowText" lastClr="000000"/>
      </a:dk1>
      <a:lt1>
        <a:sysClr val="window" lastClr="FFFFFF"/>
      </a:lt1>
      <a:dk2>
        <a:srgbClr val="004C97"/>
      </a:dk2>
      <a:lt2>
        <a:srgbClr val="D9D9D6"/>
      </a:lt2>
      <a:accent1>
        <a:srgbClr val="1596D1"/>
      </a:accent1>
      <a:accent2>
        <a:srgbClr val="AC2B37"/>
      </a:accent2>
      <a:accent3>
        <a:srgbClr val="88A620"/>
      </a:accent3>
      <a:accent4>
        <a:srgbClr val="6B2F75"/>
      </a:accent4>
      <a:accent5>
        <a:srgbClr val="97B8D4"/>
      </a:accent5>
      <a:accent6>
        <a:srgbClr val="C88242"/>
      </a:accent6>
      <a:hlink>
        <a:srgbClr val="004C97"/>
      </a:hlink>
      <a:folHlink>
        <a:srgbClr val="3C105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[Read-Only]" id="{00A7255C-F361-4DEB-9C7F-7FCF14AEE55A}" vid="{E90765D6-7D48-4208-A419-64028FB93F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 master navy</Template>
  <TotalTime>0</TotalTime>
  <Words>1126</Words>
  <Application>Microsoft Office PowerPoint</Application>
  <PresentationFormat>On-screen Show (16:10)</PresentationFormat>
  <Paragraphs>167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Segoe UI Body</vt:lpstr>
      <vt:lpstr>Arial</vt:lpstr>
      <vt:lpstr>Calibri</vt:lpstr>
      <vt:lpstr>Quattrocento Sans</vt:lpstr>
      <vt:lpstr>Segoe UI</vt:lpstr>
      <vt:lpstr>Segoe UI Semibold</vt:lpstr>
      <vt:lpstr>Brand master navy</vt:lpstr>
      <vt:lpstr>PowerPoint Presentation</vt:lpstr>
      <vt:lpstr>U.S.-China IP Relations: Past, Present &amp; Future</vt:lpstr>
      <vt:lpstr>U.S.-China IP Relations - Overview</vt:lpstr>
      <vt:lpstr>U.S. – China IP Relations:  Early Developments</vt:lpstr>
      <vt:lpstr>U.S.-China IP Relations – Early Developments</vt:lpstr>
      <vt:lpstr>U.S.-China IP Relations – Early Developments</vt:lpstr>
      <vt:lpstr>U.S.-China IP Relations – Early Developments</vt:lpstr>
      <vt:lpstr>Post-Qing Cooperation; Post-Revolution Isolation</vt:lpstr>
      <vt:lpstr>U.S. – China IP Relations:  Normalization &amp; Post-WTO</vt:lpstr>
      <vt:lpstr>U.S.-China IP Relations - Normalization</vt:lpstr>
      <vt:lpstr>U.S.-China IP Relations – Post-WTO</vt:lpstr>
      <vt:lpstr>U.S.-China IP Relations – Post-WTO</vt:lpstr>
      <vt:lpstr>U.S.-China IP Relations – Phase One</vt:lpstr>
      <vt:lpstr>U.S.-China IP Relations – Phase One</vt:lpstr>
      <vt:lpstr>U.S. – China IP Relations:  Current &amp; Future Cooperation</vt:lpstr>
      <vt:lpstr>U.S.-China IP Relations – Collaboration</vt:lpstr>
      <vt:lpstr>Patent Filings: U.S. in P.R.C. / P.R.C. in U.S.</vt:lpstr>
      <vt:lpstr>Trademark Filings: U.S. in P.R.C. / P.R.C. in U.S.</vt:lpstr>
      <vt:lpstr>U.S.-China IP Relations – Engagement</vt:lpstr>
      <vt:lpstr>U.S.-China IP Relations – Engagement</vt:lpstr>
      <vt:lpstr>U.S.-China IP Relations – Engagement</vt:lpstr>
      <vt:lpstr>U.S.-China IP Relations – Collaboration</vt:lpstr>
      <vt:lpstr>U.S.-China IP Relations – Engagement</vt:lpstr>
      <vt:lpstr>U.S.-China IP Relations – Future?</vt:lpstr>
      <vt:lpstr>Questions? 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2022-11-21T11:23:59Z</dcterms:created>
  <dcterms:modified xsi:type="dcterms:W3CDTF">2022-11-21T11:24:20Z</dcterms:modified>
</cp:coreProperties>
</file>